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5CB178-0D02-499F-9124-46DDDD02A47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6892BC-77CC-410B-844E-3B95B00B28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8686800" cy="1828800"/>
          </a:xfrm>
        </p:spPr>
        <p:txBody>
          <a:bodyPr>
            <a:normAutofit/>
          </a:bodyPr>
          <a:lstStyle/>
          <a:p>
            <a:r>
              <a:rPr lang="en-US" dirty="0"/>
              <a:t>Medieval Political Philosophy</a:t>
            </a:r>
            <a:br>
              <a:rPr lang="en-US" dirty="0"/>
            </a:br>
            <a:r>
              <a:rPr lang="en-US" sz="3600" i="1" dirty="0"/>
              <a:t>challenging Church authority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629400" cy="655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Monterey Peninsula College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Gentrain</a:t>
            </a:r>
            <a:r>
              <a:rPr lang="en-US" dirty="0"/>
              <a:t> 406: The Medieval Renaissance and the High Middle Ages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905000" y="6096000"/>
            <a:ext cx="4114800" cy="655563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Dr. Stephanie </a:t>
            </a:r>
            <a:r>
              <a:rPr lang="en-US" dirty="0" err="1"/>
              <a:t>Spoto</a:t>
            </a:r>
            <a:endParaRPr lang="en-US" dirty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4/17/2019</a:t>
            </a:r>
          </a:p>
        </p:txBody>
      </p:sp>
    </p:spTree>
    <p:extLst>
      <p:ext uri="{BB962C8B-B14F-4D97-AF65-F5344CB8AC3E}">
        <p14:creationId xmlns:p14="http://schemas.microsoft.com/office/powerpoint/2010/main" val="358639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3F59-C943-4772-BC19-FF5D53D9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Three Books of the </a:t>
            </a:r>
            <a:r>
              <a:rPr lang="en-US" i="1" dirty="0" err="1"/>
              <a:t>Monarchia</a:t>
            </a:r>
            <a:br>
              <a:rPr lang="en-US" i="1" dirty="0"/>
            </a:br>
            <a:r>
              <a:rPr lang="en-US" sz="2800" i="1" dirty="0"/>
              <a:t>Three Arguments for the Universal Monarchy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B877-C6EF-4DFC-9F53-E07F9E81E6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Book I: Purpose of Peace </a:t>
            </a:r>
            <a:r>
              <a:rPr lang="en-US" dirty="0">
                <a:sym typeface="Wingdings" panose="05000000000000000000" pitchFamily="2" charset="2"/>
              </a:rPr>
              <a:t> Protection of individual and individual happiness</a:t>
            </a:r>
          </a:p>
          <a:p>
            <a:r>
              <a:rPr lang="en-US" dirty="0">
                <a:sym typeface="Wingdings" panose="05000000000000000000" pitchFamily="2" charset="2"/>
              </a:rPr>
              <a:t>Book II: </a:t>
            </a:r>
            <a:r>
              <a:rPr lang="en-US" dirty="0"/>
              <a:t>reaches back to the first principle of unity, the </a:t>
            </a:r>
            <a:r>
              <a:rPr lang="en-US" i="1" dirty="0"/>
              <a:t>principium </a:t>
            </a:r>
            <a:r>
              <a:rPr lang="en-US" i="1" dirty="0" err="1"/>
              <a:t>unitatis</a:t>
            </a:r>
            <a:r>
              <a:rPr lang="en-US" dirty="0"/>
              <a:t>, as the basis of the moral order (universal empire). </a:t>
            </a:r>
          </a:p>
          <a:p>
            <a:pPr lvl="1"/>
            <a:r>
              <a:rPr lang="en-US" dirty="0"/>
              <a:t>Secular monarchy </a:t>
            </a:r>
            <a:r>
              <a:rPr lang="en-US" dirty="0">
                <a:sym typeface="Wingdings" panose="05000000000000000000" pitchFamily="2" charset="2"/>
              </a:rPr>
              <a:t> Christian emperor whose authority comes directly from God</a:t>
            </a:r>
          </a:p>
          <a:p>
            <a:r>
              <a:rPr lang="en-US" dirty="0">
                <a:sym typeface="Wingdings" panose="05000000000000000000" pitchFamily="2" charset="2"/>
              </a:rPr>
              <a:t>Book III: Defends papal power and imperial power separately.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 has two aspects: physical and immortal aspect  needs two separate powers to influence </a:t>
            </a:r>
            <a:r>
              <a:rPr lang="en-US">
                <a:sym typeface="Wingdings" panose="05000000000000000000" pitchFamily="2" charset="2"/>
              </a:rPr>
              <a:t>each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7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292B-9DC6-4334-9FF1-42A2CFC6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political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6E22-F46B-48C8-B6DB-2B64C1ED0C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consensus as to when this period begins or ends</a:t>
            </a:r>
          </a:p>
          <a:p>
            <a:pPr lvl="1"/>
            <a:r>
              <a:rPr lang="en-US" dirty="0"/>
              <a:t>Conventional to claim that it begins with Augustine (354-430), and continues past Descartes (1596-1650)</a:t>
            </a:r>
          </a:p>
          <a:p>
            <a:r>
              <a:rPr lang="en-US" dirty="0"/>
              <a:t>Attempted to influence public events </a:t>
            </a:r>
            <a:r>
              <a:rPr lang="en-US" dirty="0">
                <a:sym typeface="Wingdings" panose="05000000000000000000" pitchFamily="2" charset="2"/>
              </a:rPr>
              <a:t> history of medieval political philosophy often references those events  understands the philosophy in context</a:t>
            </a:r>
            <a:endParaRPr lang="en-US" dirty="0"/>
          </a:p>
          <a:p>
            <a:r>
              <a:rPr lang="en-US" dirty="0"/>
              <a:t>Tied to developments in medieval culture as well as institutions such as universities and codified legal systems.</a:t>
            </a:r>
          </a:p>
          <a:p>
            <a:r>
              <a:rPr lang="en-US" dirty="0"/>
              <a:t>Strong relationship between religion and politics </a:t>
            </a:r>
            <a:r>
              <a:rPr lang="en-US" dirty="0">
                <a:sym typeface="Wingdings" panose="05000000000000000000" pitchFamily="2" charset="2"/>
              </a:rPr>
              <a:t> political philosophy almost </a:t>
            </a:r>
            <a:r>
              <a:rPr lang="en-US" b="1" i="1" dirty="0">
                <a:sym typeface="Wingdings" panose="05000000000000000000" pitchFamily="2" charset="2"/>
              </a:rPr>
              <a:t>had</a:t>
            </a:r>
            <a:r>
              <a:rPr lang="en-US" dirty="0">
                <a:sym typeface="Wingdings" panose="05000000000000000000" pitchFamily="2" charset="2"/>
              </a:rPr>
              <a:t> to situate itself in relationship to the 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CDC1-255E-42F9-9B18-2E0CA99A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vs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1F64-FFEF-49D7-8C6A-E5F9351420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9779" y="1600200"/>
            <a:ext cx="3574021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Universities began to appear in major cities</a:t>
            </a:r>
          </a:p>
          <a:p>
            <a:r>
              <a:rPr lang="en-US" dirty="0"/>
              <a:t>Rival clerical orders competed for influence within the universities</a:t>
            </a:r>
          </a:p>
          <a:p>
            <a:r>
              <a:rPr lang="en-US" dirty="0"/>
              <a:t>Scholars and philosophers also worked for intellectual autonomy from the church</a:t>
            </a:r>
          </a:p>
        </p:txBody>
      </p:sp>
      <p:pic>
        <p:nvPicPr>
          <p:cNvPr id="1026" name="Picture 2" descr="https://upload.wikimedia.org/wikipedia/commons/1/11/Bologna-vista02.jpg">
            <a:extLst>
              <a:ext uri="{FF2B5EF4-FFF2-40B4-BE49-F238E27FC236}">
                <a16:creationId xmlns:a16="http://schemas.microsoft.com/office/drawing/2014/main" id="{C9223880-5336-4DA2-BC0C-C17D2037B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65275"/>
            <a:ext cx="5098021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F9BD59-8102-4273-A008-9486A2A8B85D}"/>
              </a:ext>
            </a:extLst>
          </p:cNvPr>
          <p:cNvSpPr txBox="1"/>
          <p:nvPr/>
        </p:nvSpPr>
        <p:spPr>
          <a:xfrm>
            <a:off x="3886200" y="5486400"/>
            <a:ext cx="509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University of Bologna in Italy, founded in 1088, is the oldest university, the word university (Latin: </a:t>
            </a:r>
            <a:r>
              <a:rPr lang="en-US" dirty="0" err="1"/>
              <a:t>universitas</a:t>
            </a:r>
            <a:r>
              <a:rPr lang="en-US" dirty="0"/>
              <a:t>) having been coined at its foundation.</a:t>
            </a:r>
          </a:p>
        </p:txBody>
      </p:sp>
    </p:spTree>
    <p:extLst>
      <p:ext uri="{BB962C8B-B14F-4D97-AF65-F5344CB8AC3E}">
        <p14:creationId xmlns:p14="http://schemas.microsoft.com/office/powerpoint/2010/main" val="249655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1DB1-1884-4519-8AFA-73F9A59D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William of Ockham </a:t>
            </a:r>
            <a:br>
              <a:rPr lang="en-US" b="1" dirty="0"/>
            </a:br>
            <a:r>
              <a:rPr lang="en-US" sz="2800" b="1" dirty="0"/>
              <a:t>c. 1287 – 1347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7DD5-016D-40A7-8B3F-B5E214187C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14800" y="1600200"/>
            <a:ext cx="465124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Challenged popular synthesis of faith and reason </a:t>
            </a:r>
            <a:r>
              <a:rPr lang="en-US" dirty="0">
                <a:sym typeface="Wingdings" panose="05000000000000000000" pitchFamily="2" charset="2"/>
              </a:rPr>
              <a:t> excommunicated from the Catholic Church</a:t>
            </a:r>
          </a:p>
          <a:p>
            <a:r>
              <a:rPr lang="en-US" dirty="0"/>
              <a:t>God is a matter of faith and not knowledge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rejected all alleged proofs of the existence of God.</a:t>
            </a:r>
          </a:p>
          <a:p>
            <a:r>
              <a:rPr lang="en-US" b="1" dirty="0"/>
              <a:t>Politics: </a:t>
            </a:r>
            <a:r>
              <a:rPr lang="en-US" dirty="0"/>
              <a:t>supported the separation of church from political rule and supported freedom of speech. </a:t>
            </a:r>
          </a:p>
        </p:txBody>
      </p:sp>
      <p:pic>
        <p:nvPicPr>
          <p:cNvPr id="2050" name="Picture 2" descr="https://upload.wikimedia.org/wikipedia/commons/a/ab/William_of_Ockham_-_Logica_1341.jpg">
            <a:extLst>
              <a:ext uri="{FF2B5EF4-FFF2-40B4-BE49-F238E27FC236}">
                <a16:creationId xmlns:a16="http://schemas.microsoft.com/office/drawing/2014/main" id="{8EACADA7-4B30-494A-A1BF-F11C90DC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0033"/>
            <a:ext cx="381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30E86-87AA-456E-8324-E8319FA4E2D1}"/>
              </a:ext>
            </a:extLst>
          </p:cNvPr>
          <p:cNvSpPr txBox="1"/>
          <p:nvPr/>
        </p:nvSpPr>
        <p:spPr>
          <a:xfrm>
            <a:off x="140918" y="5312732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of Ockham – Sketch labelled "frater </a:t>
            </a:r>
            <a:r>
              <a:rPr lang="en-US" dirty="0" err="1"/>
              <a:t>Occham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", from a manuscript of Ockham's </a:t>
            </a:r>
            <a:r>
              <a:rPr lang="en-US" i="1" dirty="0"/>
              <a:t>Summa </a:t>
            </a:r>
            <a:r>
              <a:rPr lang="en-US" i="1" dirty="0" err="1"/>
              <a:t>Logicae</a:t>
            </a:r>
            <a:r>
              <a:rPr lang="en-US" dirty="0"/>
              <a:t>, 1341</a:t>
            </a:r>
          </a:p>
        </p:txBody>
      </p:sp>
    </p:spTree>
    <p:extLst>
      <p:ext uri="{BB962C8B-B14F-4D97-AF65-F5344CB8AC3E}">
        <p14:creationId xmlns:p14="http://schemas.microsoft.com/office/powerpoint/2010/main" val="81220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D3D-F8E5-4DAB-BC15-B6418538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Marsilius</a:t>
            </a:r>
            <a:r>
              <a:rPr lang="en-US" b="1" dirty="0"/>
              <a:t> of Padua</a:t>
            </a:r>
            <a:br>
              <a:rPr lang="en-US" b="1" dirty="0"/>
            </a:br>
            <a:r>
              <a:rPr lang="en-US" sz="2800" b="1" dirty="0"/>
              <a:t>c. 1275 – c. 1342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BF6-C273-4707-B285-FC77D73DC5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26053" cy="5029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Defensor </a:t>
            </a:r>
            <a:r>
              <a:rPr lang="en-US" i="1" dirty="0" err="1"/>
              <a:t>Pacis</a:t>
            </a:r>
            <a:r>
              <a:rPr lang="en-US" dirty="0"/>
              <a:t> (</a:t>
            </a:r>
            <a:r>
              <a:rPr lang="en-US" i="1" dirty="0"/>
              <a:t>Defender of the Peace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very critical of papal politics. </a:t>
            </a:r>
          </a:p>
          <a:p>
            <a:r>
              <a:rPr lang="en-US" dirty="0"/>
              <a:t>There needed to be limitation to the church authority</a:t>
            </a:r>
          </a:p>
          <a:p>
            <a:r>
              <a:rPr lang="en-US" dirty="0"/>
              <a:t>Secular state's responsibility to maintain of law and order. </a:t>
            </a:r>
          </a:p>
          <a:p>
            <a:r>
              <a:rPr lang="en-US" dirty="0"/>
              <a:t>When the treatise became known, </a:t>
            </a:r>
            <a:r>
              <a:rPr lang="en-US" dirty="0" err="1"/>
              <a:t>Marsilius</a:t>
            </a:r>
            <a:r>
              <a:rPr lang="en-US" dirty="0"/>
              <a:t> of Padua had to flee from Italy for his safety and was considered a heretic. </a:t>
            </a:r>
          </a:p>
          <a:p>
            <a:r>
              <a:rPr lang="en-US" dirty="0"/>
              <a:t>Excommunicated in 1327</a:t>
            </a:r>
          </a:p>
        </p:txBody>
      </p:sp>
      <p:pic>
        <p:nvPicPr>
          <p:cNvPr id="3074" name="Picture 2" descr="https://upload.wikimedia.org/wikipedia/commons/0/02/Marsilius%2C_Defensor_pacis%2C_Paris%2C_Lat._14620.jpg">
            <a:extLst>
              <a:ext uri="{FF2B5EF4-FFF2-40B4-BE49-F238E27FC236}">
                <a16:creationId xmlns:a16="http://schemas.microsoft.com/office/drawing/2014/main" id="{37EF7000-3CFE-4F60-8782-BFECAF13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54" y="76200"/>
            <a:ext cx="4289441" cy="5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2610DB-A276-41E4-8577-8E965F26F40B}"/>
              </a:ext>
            </a:extLst>
          </p:cNvPr>
          <p:cNvSpPr txBox="1"/>
          <p:nvPr/>
        </p:nvSpPr>
        <p:spPr>
          <a:xfrm>
            <a:off x="4723075" y="5657671"/>
            <a:ext cx="430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Miniature on the first page of a luxury manuscript of the </a:t>
            </a:r>
            <a:r>
              <a:rPr lang="en-US" i="1" dirty="0"/>
              <a:t>Defensor </a:t>
            </a:r>
            <a:r>
              <a:rPr lang="en-US" i="1" dirty="0" err="1"/>
              <a:t>pacis</a:t>
            </a:r>
            <a:r>
              <a:rPr lang="en-US" i="1" dirty="0"/>
              <a:t> </a:t>
            </a:r>
            <a:r>
              <a:rPr lang="en-US" dirty="0"/>
              <a:t>(15th century). </a:t>
            </a:r>
            <a:r>
              <a:rPr lang="en-US" dirty="0" err="1"/>
              <a:t>Marsilius</a:t>
            </a:r>
            <a:r>
              <a:rPr lang="en-US" dirty="0"/>
              <a:t> is shown presenting a copy to the Emperor</a:t>
            </a:r>
          </a:p>
        </p:txBody>
      </p:sp>
    </p:spTree>
    <p:extLst>
      <p:ext uri="{BB962C8B-B14F-4D97-AF65-F5344CB8AC3E}">
        <p14:creationId xmlns:p14="http://schemas.microsoft.com/office/powerpoint/2010/main" val="8315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27CB-E938-4686-A8AB-A22EBE70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Dante Alighieri</a:t>
            </a:r>
            <a:br>
              <a:rPr lang="en-US" dirty="0"/>
            </a:br>
            <a:r>
              <a:rPr lang="en-US" sz="2800" b="1" dirty="0"/>
              <a:t>c. 1265 – 1321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0670-A9AB-4424-A96B-1F9210BE8A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0" y="1600200"/>
            <a:ext cx="5718048" cy="5029200"/>
          </a:xfrm>
        </p:spPr>
        <p:txBody>
          <a:bodyPr/>
          <a:lstStyle/>
          <a:p>
            <a:r>
              <a:rPr lang="en-US" dirty="0"/>
              <a:t>Exiled from his home in Florence</a:t>
            </a:r>
          </a:p>
          <a:p>
            <a:r>
              <a:rPr lang="en-US" dirty="0"/>
              <a:t>Longed for peace and to return</a:t>
            </a:r>
          </a:p>
          <a:p>
            <a:r>
              <a:rPr lang="en-US" dirty="0"/>
              <a:t>Politically, could not rely on pope</a:t>
            </a:r>
          </a:p>
          <a:p>
            <a:r>
              <a:rPr lang="en-US" dirty="0"/>
              <a:t>Little faith in citizen democracy</a:t>
            </a:r>
          </a:p>
          <a:p>
            <a:pPr lvl="1"/>
            <a:r>
              <a:rPr lang="en-US" dirty="0"/>
              <a:t>Portrayed as a pillaging evil that has infected Florence</a:t>
            </a:r>
          </a:p>
          <a:p>
            <a:r>
              <a:rPr lang="en-US" dirty="0"/>
              <a:t>Put hopes on Emperor Henry VII (1310-1313 CE)</a:t>
            </a:r>
          </a:p>
        </p:txBody>
      </p:sp>
      <p:pic>
        <p:nvPicPr>
          <p:cNvPr id="4099" name="Picture 3" descr="https://upload.wikimedia.org/wikipedia/commons/thumb/2/27/DanteFresco.jpg/220px-DanteFresco.jpg">
            <a:extLst>
              <a:ext uri="{FF2B5EF4-FFF2-40B4-BE49-F238E27FC236}">
                <a16:creationId xmlns:a16="http://schemas.microsoft.com/office/drawing/2014/main" id="{92572A2B-F7E4-4DCE-9417-0F136CE5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655368" cy="46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E6927-33C9-48D6-A6D5-AA336A4B7E3D}"/>
              </a:ext>
            </a:extLst>
          </p:cNvPr>
          <p:cNvSpPr txBox="1"/>
          <p:nvPr/>
        </p:nvSpPr>
        <p:spPr>
          <a:xfrm>
            <a:off x="228600" y="5993601"/>
            <a:ext cx="257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Mural of Dante in the Uffizi Gallery, by Andrea del Castagno, c. 1450</a:t>
            </a:r>
          </a:p>
        </p:txBody>
      </p:sp>
    </p:spTree>
    <p:extLst>
      <p:ext uri="{BB962C8B-B14F-4D97-AF65-F5344CB8AC3E}">
        <p14:creationId xmlns:p14="http://schemas.microsoft.com/office/powerpoint/2010/main" val="267567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53F6-D05A-4EB9-9CEA-019F3F63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De </a:t>
            </a:r>
            <a:r>
              <a:rPr lang="en-US" i="1" dirty="0" err="1"/>
              <a:t>Monarchia</a:t>
            </a:r>
            <a:br>
              <a:rPr lang="en-US" i="1" dirty="0"/>
            </a:br>
            <a:r>
              <a:rPr lang="en-US" sz="2800" i="1" dirty="0"/>
              <a:t>c. 1312-1313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2D94-0783-4ADC-BF98-1E622B5B03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706" y="1600199"/>
            <a:ext cx="4346947" cy="51747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Written within this political and personal context</a:t>
            </a:r>
          </a:p>
          <a:p>
            <a:r>
              <a:rPr lang="en-US" dirty="0"/>
              <a:t>Co-operation between cities, developing peace, returning exiles </a:t>
            </a:r>
            <a:r>
              <a:rPr lang="en-US" dirty="0">
                <a:sym typeface="Wingdings" panose="05000000000000000000" pitchFamily="2" charset="2"/>
              </a:rPr>
              <a:t> so people can develop as individuals</a:t>
            </a:r>
          </a:p>
          <a:p>
            <a:r>
              <a:rPr lang="en-US" dirty="0">
                <a:sym typeface="Wingdings" panose="05000000000000000000" pitchFamily="2" charset="2"/>
              </a:rPr>
              <a:t>Competing claims to universality</a:t>
            </a:r>
          </a:p>
          <a:p>
            <a:pPr lvl="1"/>
            <a:r>
              <a:rPr lang="en-US" dirty="0"/>
              <a:t>Pope Boniface VIII (Papal Bull </a:t>
            </a:r>
            <a:r>
              <a:rPr lang="en-US" i="1" dirty="0" err="1"/>
              <a:t>Unam</a:t>
            </a:r>
            <a:r>
              <a:rPr lang="en-US" i="1" dirty="0"/>
              <a:t> </a:t>
            </a:r>
            <a:r>
              <a:rPr lang="en-US" i="1" dirty="0" err="1"/>
              <a:t>Sanctam</a:t>
            </a:r>
            <a:r>
              <a:rPr lang="en-US" i="1" dirty="0"/>
              <a:t> </a:t>
            </a:r>
            <a:r>
              <a:rPr lang="en-US" dirty="0"/>
              <a:t>1302)</a:t>
            </a:r>
          </a:p>
          <a:p>
            <a:pPr lvl="1"/>
            <a:r>
              <a:rPr lang="en-US" dirty="0"/>
              <a:t>Emperor Henry VII (universal world domination)</a:t>
            </a:r>
          </a:p>
        </p:txBody>
      </p:sp>
      <p:pic>
        <p:nvPicPr>
          <p:cNvPr id="5122" name="Picture 2" descr="https://trivulziana.milanocastello.it/sites/trivulziana.milanocastello.it/files/styles/grande_per_colorbox/public/22%20Cod.%20Triv.%20642%2C%20c.%20134r_1.jpg?itok=_HsL1Iv1">
            <a:extLst>
              <a:ext uri="{FF2B5EF4-FFF2-40B4-BE49-F238E27FC236}">
                <a16:creationId xmlns:a16="http://schemas.microsoft.com/office/drawing/2014/main" id="{77718237-D948-49FF-9566-A1D3B731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9" y="234863"/>
            <a:ext cx="44590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BA280-12C2-4776-96ED-5BE9290020F5}"/>
              </a:ext>
            </a:extLst>
          </p:cNvPr>
          <p:cNvSpPr txBox="1"/>
          <p:nvPr/>
        </p:nvSpPr>
        <p:spPr>
          <a:xfrm>
            <a:off x="4689348" y="6190130"/>
            <a:ext cx="422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Trivulziano</a:t>
            </a:r>
            <a:r>
              <a:rPr lang="en-US" sz="1600" dirty="0"/>
              <a:t> Codex 642, early 1500s possibly in Milan for personal reading</a:t>
            </a:r>
          </a:p>
        </p:txBody>
      </p:sp>
    </p:spTree>
    <p:extLst>
      <p:ext uri="{BB962C8B-B14F-4D97-AF65-F5344CB8AC3E}">
        <p14:creationId xmlns:p14="http://schemas.microsoft.com/office/powerpoint/2010/main" val="131876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D5ED-48A4-449C-84E4-348022A0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Universal Monarchy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FD8E-83B4-4810-94E2-B35C532DFD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Material purpose of laying foundations for peace, freedom, and justice.</a:t>
            </a:r>
          </a:p>
          <a:p>
            <a:r>
              <a:rPr lang="en-US" dirty="0"/>
              <a:t>To serve individual happiness </a:t>
            </a:r>
            <a:r>
              <a:rPr lang="en-US" dirty="0">
                <a:sym typeface="Wingdings" panose="05000000000000000000" pitchFamily="2" charset="2"/>
              </a:rPr>
              <a:t> not communities deprived of individuals</a:t>
            </a:r>
          </a:p>
          <a:p>
            <a:r>
              <a:rPr lang="en-US" dirty="0"/>
              <a:t>Freedom of volition is the greatest gift that God has given human nature </a:t>
            </a:r>
          </a:p>
          <a:p>
            <a:r>
              <a:rPr lang="en-US" dirty="0"/>
              <a:t>Individual freedom is cognitive, intellectual </a:t>
            </a:r>
            <a:r>
              <a:rPr lang="en-US" dirty="0">
                <a:sym typeface="Wingdings" panose="05000000000000000000" pitchFamily="2" charset="2"/>
              </a:rPr>
              <a:t> threatened by politics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When people act politically, individual freedom is threatened by desires of political actors</a:t>
            </a:r>
          </a:p>
          <a:p>
            <a:r>
              <a:rPr lang="en-US" dirty="0">
                <a:sym typeface="Wingdings" panose="05000000000000000000" pitchFamily="2" charset="2"/>
              </a:rPr>
              <a:t>But a universal monarch would have no desires  therefore only he can be purest subject of justice</a:t>
            </a:r>
          </a:p>
          <a:p>
            <a:r>
              <a:rPr lang="en-US" dirty="0">
                <a:sym typeface="Wingdings" panose="05000000000000000000" pitchFamily="2" charset="2"/>
              </a:rPr>
              <a:t>Pope assigned to humankind’s eternal life (soul), but the monarchy assigned to humankind’s earthly life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425F-A9DD-4E04-80BF-41A1DBD3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Individual over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AC98-DE5C-4F08-B610-4E9A834889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68752" y="1634647"/>
            <a:ext cx="6022848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Individual human happiness foregrounded</a:t>
            </a:r>
          </a:p>
          <a:p>
            <a:r>
              <a:rPr lang="en-US" dirty="0"/>
              <a:t>Move towards individual liberty </a:t>
            </a:r>
            <a:r>
              <a:rPr lang="en-US" dirty="0">
                <a:sym typeface="Wingdings" panose="05000000000000000000" pitchFamily="2" charset="2"/>
              </a:rPr>
              <a:t> citizens do not exist for the sake of government/consuls  people do not exist for the sake of the king</a:t>
            </a:r>
          </a:p>
          <a:p>
            <a:r>
              <a:rPr lang="en-US" dirty="0">
                <a:sym typeface="Wingdings" panose="05000000000000000000" pitchFamily="2" charset="2"/>
              </a:rPr>
              <a:t>Consuls are subject to the will of the citizens  King subject to will of the people</a:t>
            </a:r>
          </a:p>
          <a:p>
            <a:r>
              <a:rPr lang="en-US" dirty="0">
                <a:sym typeface="Wingdings" panose="05000000000000000000" pitchFamily="2" charset="2"/>
              </a:rPr>
              <a:t>Monarch becomes a </a:t>
            </a:r>
            <a:r>
              <a:rPr lang="en-US" b="1" i="1" dirty="0">
                <a:sym typeface="Wingdings" panose="05000000000000000000" pitchFamily="2" charset="2"/>
              </a:rPr>
              <a:t>servant</a:t>
            </a:r>
            <a:r>
              <a:rPr lang="en-US" dirty="0">
                <a:sym typeface="Wingdings" panose="05000000000000000000" pitchFamily="2" charset="2"/>
              </a:rPr>
              <a:t> to the people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i="1" dirty="0"/>
              <a:t> ‘So, the human species comes off best under the rule of the monarch. It follows that the monarchy is necessary for the good of the world’ </a:t>
            </a:r>
            <a:r>
              <a:rPr lang="en-US" dirty="0"/>
              <a:t>(Book I, Chapter I)</a:t>
            </a:r>
            <a:endParaRPr lang="en-US" i="1" dirty="0"/>
          </a:p>
        </p:txBody>
      </p:sp>
      <p:pic>
        <p:nvPicPr>
          <p:cNvPr id="6146" name="Picture 2" descr="https://upload.wikimedia.org/wikipedia/commons/thumb/a/a4/Dante-alighieri.jpg/220px-Dante-alighieri.jpg">
            <a:extLst>
              <a:ext uri="{FF2B5EF4-FFF2-40B4-BE49-F238E27FC236}">
                <a16:creationId xmlns:a16="http://schemas.microsoft.com/office/drawing/2014/main" id="{2C6A6B29-F5D9-4988-AF9C-672DE4C7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4647"/>
            <a:ext cx="2736794" cy="34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4DDEB-9899-4E62-9BA8-7BF7DF552179}"/>
              </a:ext>
            </a:extLst>
          </p:cNvPr>
          <p:cNvSpPr txBox="1"/>
          <p:nvPr/>
        </p:nvSpPr>
        <p:spPr>
          <a:xfrm>
            <a:off x="152400" y="5105400"/>
            <a:ext cx="2736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Dante Alighieri, attributed to Giotto, Bargello Palace (Florene). This oldest picture of Dante was painted just prior to his exile and has since been heavily restored.</a:t>
            </a:r>
          </a:p>
        </p:txBody>
      </p:sp>
    </p:spTree>
    <p:extLst>
      <p:ext uri="{BB962C8B-B14F-4D97-AF65-F5344CB8AC3E}">
        <p14:creationId xmlns:p14="http://schemas.microsoft.com/office/powerpoint/2010/main" val="341311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1644</TotalTime>
  <Words>617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Wingdings</vt:lpstr>
      <vt:lpstr>Wingdings 2</vt:lpstr>
      <vt:lpstr>Median</vt:lpstr>
      <vt:lpstr>Medieval Political Philosophy challenging Church authority</vt:lpstr>
      <vt:lpstr>Medieval political philosophy</vt:lpstr>
      <vt:lpstr>Church vs Universities</vt:lpstr>
      <vt:lpstr>William of Ockham  c. 1287 – 1347</vt:lpstr>
      <vt:lpstr>Marsilius of Padua c. 1275 – c. 1342</vt:lpstr>
      <vt:lpstr>Dante Alighieri c. 1265 – 1321</vt:lpstr>
      <vt:lpstr>De Monarchia c. 1312-1313</vt:lpstr>
      <vt:lpstr>The Universal Monarchy</vt:lpstr>
      <vt:lpstr>The Individual over the State</vt:lpstr>
      <vt:lpstr>The Three Books of the Monarchia Three Arguments for the Universal Monarchy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Proof of God’s Existence: St. Anselm and Avicenna</dc:title>
  <dc:creator>CSUMB</dc:creator>
  <cp:lastModifiedBy>Elfaki</cp:lastModifiedBy>
  <cp:revision>118</cp:revision>
  <dcterms:created xsi:type="dcterms:W3CDTF">2019-02-27T18:57:59Z</dcterms:created>
  <dcterms:modified xsi:type="dcterms:W3CDTF">2019-04-18T13:52:10Z</dcterms:modified>
</cp:coreProperties>
</file>